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64" r:id="rId5"/>
    <p:sldId id="276" r:id="rId6"/>
    <p:sldId id="277" r:id="rId7"/>
    <p:sldId id="278" r:id="rId8"/>
    <p:sldId id="287" r:id="rId9"/>
    <p:sldId id="288" r:id="rId10"/>
    <p:sldId id="289" r:id="rId11"/>
    <p:sldId id="279" r:id="rId12"/>
    <p:sldId id="266" r:id="rId13"/>
    <p:sldId id="268" r:id="rId14"/>
    <p:sldId id="269" r:id="rId15"/>
    <p:sldId id="281" r:id="rId16"/>
    <p:sldId id="274" r:id="rId17"/>
    <p:sldId id="282" r:id="rId18"/>
    <p:sldId id="283" r:id="rId19"/>
    <p:sldId id="284" r:id="rId20"/>
    <p:sldId id="261" r:id="rId21"/>
    <p:sldId id="285" r:id="rId22"/>
    <p:sldId id="286" r:id="rId23"/>
    <p:sldId id="290" r:id="rId24"/>
    <p:sldId id="257" r:id="rId25"/>
    <p:sldId id="260" r:id="rId26"/>
    <p:sldId id="291" r:id="rId27"/>
    <p:sldId id="294" r:id="rId28"/>
    <p:sldId id="292" r:id="rId29"/>
    <p:sldId id="293" r:id="rId30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howGuides="1">
      <p:cViewPr varScale="1">
        <p:scale>
          <a:sx n="82" d="100"/>
          <a:sy n="82" d="100"/>
        </p:scale>
        <p:origin x="72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75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BDE416F-F97E-4F73-BE1A-C12EA4F60682}" type="presOf" srcId="{90119837-5B71-4D44-BB01-DB0B084933C8}" destId="{ED5DCCC5-BCA8-4491-AA37-BAF153ECA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7D26C-D788-4D3F-8B55-9D4531F4737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8B0B7BF-C53C-4C2F-9832-2371E9C64D2A}">
      <dgm:prSet phldrT="[Testo]"/>
      <dgm:spPr/>
      <dgm:t>
        <a:bodyPr/>
        <a:lstStyle/>
        <a:p>
          <a:r>
            <a:rPr lang="it-IT" dirty="0"/>
            <a:t>Solitudini rapsodiche, struggenti, dolorose, nostalgiche</a:t>
          </a:r>
        </a:p>
      </dgm:t>
    </dgm:pt>
    <dgm:pt modelId="{E15293DC-1E45-46AC-899A-3520153BEBB7}" type="parTrans" cxnId="{9D66FA56-56A2-4671-B5B7-C248AC120EE5}">
      <dgm:prSet/>
      <dgm:spPr/>
      <dgm:t>
        <a:bodyPr/>
        <a:lstStyle/>
        <a:p>
          <a:endParaRPr lang="it-IT"/>
        </a:p>
      </dgm:t>
    </dgm:pt>
    <dgm:pt modelId="{A8363B70-8E72-43D3-8B37-100B027B7510}" type="sibTrans" cxnId="{9D66FA56-56A2-4671-B5B7-C248AC120EE5}">
      <dgm:prSet/>
      <dgm:spPr/>
      <dgm:t>
        <a:bodyPr/>
        <a:lstStyle/>
        <a:p>
          <a:endParaRPr lang="it-IT"/>
        </a:p>
      </dgm:t>
    </dgm:pt>
    <dgm:pt modelId="{264D38F1-54F8-4449-A7B1-D0E47EA0485B}">
      <dgm:prSet phldrT="[Testo]"/>
      <dgm:spPr/>
      <dgm:t>
        <a:bodyPr/>
        <a:lstStyle/>
        <a:p>
          <a:r>
            <a:rPr lang="it-IT" dirty="0"/>
            <a:t>Solitudini friabili, Solitudini impenetrabili</a:t>
          </a:r>
        </a:p>
      </dgm:t>
    </dgm:pt>
    <dgm:pt modelId="{237A2C3E-6BFC-410A-824F-DB3222F35945}" type="parTrans" cxnId="{169AF5A0-6BFD-4485-B026-542BC3799FBB}">
      <dgm:prSet/>
      <dgm:spPr/>
      <dgm:t>
        <a:bodyPr/>
        <a:lstStyle/>
        <a:p>
          <a:endParaRPr lang="it-IT"/>
        </a:p>
      </dgm:t>
    </dgm:pt>
    <dgm:pt modelId="{CAACCB21-B31D-4D2B-9F8B-74C420171509}" type="sibTrans" cxnId="{169AF5A0-6BFD-4485-B026-542BC3799FBB}">
      <dgm:prSet/>
      <dgm:spPr/>
      <dgm:t>
        <a:bodyPr/>
        <a:lstStyle/>
        <a:p>
          <a:endParaRPr lang="it-IT"/>
        </a:p>
      </dgm:t>
    </dgm:pt>
    <dgm:pt modelId="{7B60EB1F-8AD5-4931-B4E3-32A31A7EF4FB}">
      <dgm:prSet phldrT="[Testo]"/>
      <dgm:spPr/>
      <dgm:t>
        <a:bodyPr/>
        <a:lstStyle/>
        <a:p>
          <a:r>
            <a:rPr lang="it-IT" dirty="0"/>
            <a:t>Solitudini creatrici, generative e dialogiche</a:t>
          </a:r>
        </a:p>
      </dgm:t>
    </dgm:pt>
    <dgm:pt modelId="{880B531B-4BE9-47E6-B6F2-EF7A60EC6E00}" type="parTrans" cxnId="{D2361F7B-C38E-469C-8A37-D681021168D5}">
      <dgm:prSet/>
      <dgm:spPr/>
      <dgm:t>
        <a:bodyPr/>
        <a:lstStyle/>
        <a:p>
          <a:endParaRPr lang="it-IT"/>
        </a:p>
      </dgm:t>
    </dgm:pt>
    <dgm:pt modelId="{3093D789-D9E9-4722-8819-1604A1CB6E2B}" type="sibTrans" cxnId="{D2361F7B-C38E-469C-8A37-D681021168D5}">
      <dgm:prSet/>
      <dgm:spPr/>
      <dgm:t>
        <a:bodyPr/>
        <a:lstStyle/>
        <a:p>
          <a:endParaRPr lang="it-IT"/>
        </a:p>
      </dgm:t>
    </dgm:pt>
    <dgm:pt modelId="{69C3A78D-402E-4826-B7A6-CFDB0A383D6F}" type="pres">
      <dgm:prSet presAssocID="{0DA7D26C-D788-4D3F-8B55-9D4531F47376}" presName="outerComposite" presStyleCnt="0">
        <dgm:presLayoutVars>
          <dgm:chMax val="5"/>
          <dgm:dir/>
          <dgm:resizeHandles val="exact"/>
        </dgm:presLayoutVars>
      </dgm:prSet>
      <dgm:spPr/>
    </dgm:pt>
    <dgm:pt modelId="{4774D326-105C-4E7A-9AD5-A7D204527DFD}" type="pres">
      <dgm:prSet presAssocID="{0DA7D26C-D788-4D3F-8B55-9D4531F47376}" presName="dummyMaxCanvas" presStyleCnt="0">
        <dgm:presLayoutVars/>
      </dgm:prSet>
      <dgm:spPr/>
    </dgm:pt>
    <dgm:pt modelId="{996474A2-D5D2-49A9-A50A-CBD5FA7F42F8}" type="pres">
      <dgm:prSet presAssocID="{0DA7D26C-D788-4D3F-8B55-9D4531F47376}" presName="ThreeNodes_1" presStyleLbl="node1" presStyleIdx="0" presStyleCnt="3" custLinFactNeighborX="1361">
        <dgm:presLayoutVars>
          <dgm:bulletEnabled val="1"/>
        </dgm:presLayoutVars>
      </dgm:prSet>
      <dgm:spPr/>
    </dgm:pt>
    <dgm:pt modelId="{33E1AFA1-FD03-4490-9979-259ECCB8E28C}" type="pres">
      <dgm:prSet presAssocID="{0DA7D26C-D788-4D3F-8B55-9D4531F47376}" presName="ThreeNodes_2" presStyleLbl="node1" presStyleIdx="1" presStyleCnt="3">
        <dgm:presLayoutVars>
          <dgm:bulletEnabled val="1"/>
        </dgm:presLayoutVars>
      </dgm:prSet>
      <dgm:spPr/>
    </dgm:pt>
    <dgm:pt modelId="{2885318D-21EA-44C4-BBB8-2A5624C264B4}" type="pres">
      <dgm:prSet presAssocID="{0DA7D26C-D788-4D3F-8B55-9D4531F47376}" presName="ThreeNodes_3" presStyleLbl="node1" presStyleIdx="2" presStyleCnt="3">
        <dgm:presLayoutVars>
          <dgm:bulletEnabled val="1"/>
        </dgm:presLayoutVars>
      </dgm:prSet>
      <dgm:spPr/>
    </dgm:pt>
    <dgm:pt modelId="{D268537A-B715-4A3E-A292-3650FDFEBD2D}" type="pres">
      <dgm:prSet presAssocID="{0DA7D26C-D788-4D3F-8B55-9D4531F47376}" presName="ThreeConn_1-2" presStyleLbl="fgAccFollowNode1" presStyleIdx="0" presStyleCnt="2">
        <dgm:presLayoutVars>
          <dgm:bulletEnabled val="1"/>
        </dgm:presLayoutVars>
      </dgm:prSet>
      <dgm:spPr/>
    </dgm:pt>
    <dgm:pt modelId="{575F3F25-45EB-4EC7-B227-43779F0EC7CB}" type="pres">
      <dgm:prSet presAssocID="{0DA7D26C-D788-4D3F-8B55-9D4531F47376}" presName="ThreeConn_2-3" presStyleLbl="fgAccFollowNode1" presStyleIdx="1" presStyleCnt="2">
        <dgm:presLayoutVars>
          <dgm:bulletEnabled val="1"/>
        </dgm:presLayoutVars>
      </dgm:prSet>
      <dgm:spPr/>
    </dgm:pt>
    <dgm:pt modelId="{BE20C347-C756-42B3-A0DD-CF1FE243D7A2}" type="pres">
      <dgm:prSet presAssocID="{0DA7D26C-D788-4D3F-8B55-9D4531F47376}" presName="ThreeNodes_1_text" presStyleLbl="node1" presStyleIdx="2" presStyleCnt="3">
        <dgm:presLayoutVars>
          <dgm:bulletEnabled val="1"/>
        </dgm:presLayoutVars>
      </dgm:prSet>
      <dgm:spPr/>
    </dgm:pt>
    <dgm:pt modelId="{3F03FC38-B044-49C7-A565-2E76A38C79B4}" type="pres">
      <dgm:prSet presAssocID="{0DA7D26C-D788-4D3F-8B55-9D4531F47376}" presName="ThreeNodes_2_text" presStyleLbl="node1" presStyleIdx="2" presStyleCnt="3">
        <dgm:presLayoutVars>
          <dgm:bulletEnabled val="1"/>
        </dgm:presLayoutVars>
      </dgm:prSet>
      <dgm:spPr/>
    </dgm:pt>
    <dgm:pt modelId="{579A5334-6B1B-477B-9BEE-6E18BA4A6B29}" type="pres">
      <dgm:prSet presAssocID="{0DA7D26C-D788-4D3F-8B55-9D4531F4737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F2ABD12-FAD1-4068-A665-F104C75376F6}" type="presOf" srcId="{264D38F1-54F8-4449-A7B1-D0E47EA0485B}" destId="{33E1AFA1-FD03-4490-9979-259ECCB8E28C}" srcOrd="0" destOrd="0" presId="urn:microsoft.com/office/officeart/2005/8/layout/vProcess5"/>
    <dgm:cxn modelId="{3E1CE83D-3D50-49C6-9E0F-8628DEF187D2}" type="presOf" srcId="{98B0B7BF-C53C-4C2F-9832-2371E9C64D2A}" destId="{996474A2-D5D2-49A9-A50A-CBD5FA7F42F8}" srcOrd="0" destOrd="0" presId="urn:microsoft.com/office/officeart/2005/8/layout/vProcess5"/>
    <dgm:cxn modelId="{3FD1C66E-51F5-42E6-AE59-A63646F68186}" type="presOf" srcId="{0DA7D26C-D788-4D3F-8B55-9D4531F47376}" destId="{69C3A78D-402E-4826-B7A6-CFDB0A383D6F}" srcOrd="0" destOrd="0" presId="urn:microsoft.com/office/officeart/2005/8/layout/vProcess5"/>
    <dgm:cxn modelId="{E435A94F-A93E-4796-999B-A884B0E0687D}" type="presOf" srcId="{7B60EB1F-8AD5-4931-B4E3-32A31A7EF4FB}" destId="{2885318D-21EA-44C4-BBB8-2A5624C264B4}" srcOrd="0" destOrd="0" presId="urn:microsoft.com/office/officeart/2005/8/layout/vProcess5"/>
    <dgm:cxn modelId="{9D66FA56-56A2-4671-B5B7-C248AC120EE5}" srcId="{0DA7D26C-D788-4D3F-8B55-9D4531F47376}" destId="{98B0B7BF-C53C-4C2F-9832-2371E9C64D2A}" srcOrd="0" destOrd="0" parTransId="{E15293DC-1E45-46AC-899A-3520153BEBB7}" sibTransId="{A8363B70-8E72-43D3-8B37-100B027B7510}"/>
    <dgm:cxn modelId="{D2361F7B-C38E-469C-8A37-D681021168D5}" srcId="{0DA7D26C-D788-4D3F-8B55-9D4531F47376}" destId="{7B60EB1F-8AD5-4931-B4E3-32A31A7EF4FB}" srcOrd="2" destOrd="0" parTransId="{880B531B-4BE9-47E6-B6F2-EF7A60EC6E00}" sibTransId="{3093D789-D9E9-4722-8819-1604A1CB6E2B}"/>
    <dgm:cxn modelId="{DD421990-71C9-415F-B40C-3B4106C37230}" type="presOf" srcId="{CAACCB21-B31D-4D2B-9F8B-74C420171509}" destId="{575F3F25-45EB-4EC7-B227-43779F0EC7CB}" srcOrd="0" destOrd="0" presId="urn:microsoft.com/office/officeart/2005/8/layout/vProcess5"/>
    <dgm:cxn modelId="{198F7292-F9F8-45BD-933B-4C49B2A201AE}" type="presOf" srcId="{264D38F1-54F8-4449-A7B1-D0E47EA0485B}" destId="{3F03FC38-B044-49C7-A565-2E76A38C79B4}" srcOrd="1" destOrd="0" presId="urn:microsoft.com/office/officeart/2005/8/layout/vProcess5"/>
    <dgm:cxn modelId="{169AF5A0-6BFD-4485-B026-542BC3799FBB}" srcId="{0DA7D26C-D788-4D3F-8B55-9D4531F47376}" destId="{264D38F1-54F8-4449-A7B1-D0E47EA0485B}" srcOrd="1" destOrd="0" parTransId="{237A2C3E-6BFC-410A-824F-DB3222F35945}" sibTransId="{CAACCB21-B31D-4D2B-9F8B-74C420171509}"/>
    <dgm:cxn modelId="{BFB285C3-7F4E-469C-B99F-B16A48AAA506}" type="presOf" srcId="{A8363B70-8E72-43D3-8B37-100B027B7510}" destId="{D268537A-B715-4A3E-A292-3650FDFEBD2D}" srcOrd="0" destOrd="0" presId="urn:microsoft.com/office/officeart/2005/8/layout/vProcess5"/>
    <dgm:cxn modelId="{A0EAD6D1-3D68-471C-AEF8-7C40D0C19865}" type="presOf" srcId="{7B60EB1F-8AD5-4931-B4E3-32A31A7EF4FB}" destId="{579A5334-6B1B-477B-9BEE-6E18BA4A6B29}" srcOrd="1" destOrd="0" presId="urn:microsoft.com/office/officeart/2005/8/layout/vProcess5"/>
    <dgm:cxn modelId="{AA6B3DD6-06F5-4850-A4A1-A2BE6E60889F}" type="presOf" srcId="{98B0B7BF-C53C-4C2F-9832-2371E9C64D2A}" destId="{BE20C347-C756-42B3-A0DD-CF1FE243D7A2}" srcOrd="1" destOrd="0" presId="urn:microsoft.com/office/officeart/2005/8/layout/vProcess5"/>
    <dgm:cxn modelId="{7D746E2E-B3F9-407C-8678-91712CA9B6A4}" type="presParOf" srcId="{69C3A78D-402E-4826-B7A6-CFDB0A383D6F}" destId="{4774D326-105C-4E7A-9AD5-A7D204527DFD}" srcOrd="0" destOrd="0" presId="urn:microsoft.com/office/officeart/2005/8/layout/vProcess5"/>
    <dgm:cxn modelId="{D65FB703-A9D5-4B55-A867-ADF9A7BE4126}" type="presParOf" srcId="{69C3A78D-402E-4826-B7A6-CFDB0A383D6F}" destId="{996474A2-D5D2-49A9-A50A-CBD5FA7F42F8}" srcOrd="1" destOrd="0" presId="urn:microsoft.com/office/officeart/2005/8/layout/vProcess5"/>
    <dgm:cxn modelId="{98E75970-7195-40DB-8407-8E190885822F}" type="presParOf" srcId="{69C3A78D-402E-4826-B7A6-CFDB0A383D6F}" destId="{33E1AFA1-FD03-4490-9979-259ECCB8E28C}" srcOrd="2" destOrd="0" presId="urn:microsoft.com/office/officeart/2005/8/layout/vProcess5"/>
    <dgm:cxn modelId="{5BF840EC-48CB-4656-82D5-3F426DCC2BDC}" type="presParOf" srcId="{69C3A78D-402E-4826-B7A6-CFDB0A383D6F}" destId="{2885318D-21EA-44C4-BBB8-2A5624C264B4}" srcOrd="3" destOrd="0" presId="urn:microsoft.com/office/officeart/2005/8/layout/vProcess5"/>
    <dgm:cxn modelId="{891277A8-5B15-495F-B661-A90CFC0201E8}" type="presParOf" srcId="{69C3A78D-402E-4826-B7A6-CFDB0A383D6F}" destId="{D268537A-B715-4A3E-A292-3650FDFEBD2D}" srcOrd="4" destOrd="0" presId="urn:microsoft.com/office/officeart/2005/8/layout/vProcess5"/>
    <dgm:cxn modelId="{3B3BE312-EE4B-4BAE-A8D8-E904687C71C4}" type="presParOf" srcId="{69C3A78D-402E-4826-B7A6-CFDB0A383D6F}" destId="{575F3F25-45EB-4EC7-B227-43779F0EC7CB}" srcOrd="5" destOrd="0" presId="urn:microsoft.com/office/officeart/2005/8/layout/vProcess5"/>
    <dgm:cxn modelId="{04237AAE-0B67-4D5B-93EF-86B7CEC8A86D}" type="presParOf" srcId="{69C3A78D-402E-4826-B7A6-CFDB0A383D6F}" destId="{BE20C347-C756-42B3-A0DD-CF1FE243D7A2}" srcOrd="6" destOrd="0" presId="urn:microsoft.com/office/officeart/2005/8/layout/vProcess5"/>
    <dgm:cxn modelId="{ED1E837B-C827-46FE-AC4A-FEA4C87FA8DC}" type="presParOf" srcId="{69C3A78D-402E-4826-B7A6-CFDB0A383D6F}" destId="{3F03FC38-B044-49C7-A565-2E76A38C79B4}" srcOrd="7" destOrd="0" presId="urn:microsoft.com/office/officeart/2005/8/layout/vProcess5"/>
    <dgm:cxn modelId="{4F2F890E-93AB-43BF-8CCC-36B530DBE79A}" type="presParOf" srcId="{69C3A78D-402E-4826-B7A6-CFDB0A383D6F}" destId="{579A5334-6B1B-477B-9BEE-6E18BA4A6B2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FA93D-418C-4FA3-ACED-047DB9FCB51E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9430AF-687B-412A-8E10-85DD8627F541}">
      <dgm:prSet/>
      <dgm:spPr/>
      <dgm:t>
        <a:bodyPr/>
        <a:lstStyle/>
        <a:p>
          <a:pPr algn="l"/>
          <a:r>
            <a:rPr lang="it-IT" dirty="0"/>
            <a:t>« (…) Sono forse quelle le ore in cui la solitudine cresce; </a:t>
          </a:r>
          <a:r>
            <a:rPr lang="it-IT" dirty="0" err="1"/>
            <a:t>chè</a:t>
          </a:r>
          <a:r>
            <a:rPr lang="it-IT" dirty="0"/>
            <a:t> la sua crescita è dolorosa come la crescita dei fanciulli e triste come l’inizio delle primavere. (…) Ma questo non vi deve sviare. Questo solo è che abbisogna: solitudine, grande intima solitudine. Penetrare in se stessi e per ore non incontrare nessuno, questo si deve raggiungere. Essere soli come s’era soli da bambini, quando gli adulti andavano intorno, impigliati in cose che sembravano importanti e grandi, perché i grandi apparivano così affaccendati e nulla si comprendeva del loro agire.»</a:t>
          </a:r>
        </a:p>
        <a:p>
          <a:pPr algn="r"/>
          <a:r>
            <a:rPr lang="it-IT" dirty="0"/>
            <a:t>Lettere di Rainer Maria Rilke</a:t>
          </a:r>
          <a:endParaRPr lang="en-US" dirty="0"/>
        </a:p>
      </dgm:t>
    </dgm:pt>
    <dgm:pt modelId="{864AD6EF-576A-403E-9F7B-8CB87CA90475}" type="sibTrans" cxnId="{2D49D7BE-0709-4A18-AA36-3581683E0E2F}">
      <dgm:prSet/>
      <dgm:spPr/>
      <dgm:t>
        <a:bodyPr/>
        <a:lstStyle/>
        <a:p>
          <a:endParaRPr lang="en-US"/>
        </a:p>
      </dgm:t>
    </dgm:pt>
    <dgm:pt modelId="{EABAC5E8-3DDD-44F7-AD88-FB69FB02758D}" type="parTrans" cxnId="{2D49D7BE-0709-4A18-AA36-3581683E0E2F}">
      <dgm:prSet/>
      <dgm:spPr/>
      <dgm:t>
        <a:bodyPr/>
        <a:lstStyle/>
        <a:p>
          <a:endParaRPr lang="en-US"/>
        </a:p>
      </dgm:t>
    </dgm:pt>
    <dgm:pt modelId="{D3587ED8-4131-40FD-8ABF-352AF9A557FB}" type="pres">
      <dgm:prSet presAssocID="{751FA93D-418C-4FA3-ACED-047DB9FCB51E}" presName="linear" presStyleCnt="0">
        <dgm:presLayoutVars>
          <dgm:animLvl val="lvl"/>
          <dgm:resizeHandles val="exact"/>
        </dgm:presLayoutVars>
      </dgm:prSet>
      <dgm:spPr/>
    </dgm:pt>
    <dgm:pt modelId="{7FDD6034-5D6D-4B3B-8B98-661A44689D46}" type="pres">
      <dgm:prSet presAssocID="{879430AF-687B-412A-8E10-85DD8627F54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2E8A56-C60D-44B4-B569-31760E966DC0}" type="presOf" srcId="{879430AF-687B-412A-8E10-85DD8627F541}" destId="{7FDD6034-5D6D-4B3B-8B98-661A44689D46}" srcOrd="0" destOrd="0" presId="urn:microsoft.com/office/officeart/2005/8/layout/vList2"/>
    <dgm:cxn modelId="{2D49D7BE-0709-4A18-AA36-3581683E0E2F}" srcId="{751FA93D-418C-4FA3-ACED-047DB9FCB51E}" destId="{879430AF-687B-412A-8E10-85DD8627F541}" srcOrd="0" destOrd="0" parTransId="{EABAC5E8-3DDD-44F7-AD88-FB69FB02758D}" sibTransId="{864AD6EF-576A-403E-9F7B-8CB87CA90475}"/>
    <dgm:cxn modelId="{5E3D2FF2-E148-4F6F-B3FB-22EAFA5CFB63}" type="presOf" srcId="{751FA93D-418C-4FA3-ACED-047DB9FCB51E}" destId="{D3587ED8-4131-40FD-8ABF-352AF9A557FB}" srcOrd="0" destOrd="0" presId="urn:microsoft.com/office/officeart/2005/8/layout/vList2"/>
    <dgm:cxn modelId="{775AE803-1B15-49C1-BE25-2551B7F3B06D}" type="presParOf" srcId="{D3587ED8-4131-40FD-8ABF-352AF9A557FB}" destId="{7FDD6034-5D6D-4B3B-8B98-661A44689D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474A2-D5D2-49A9-A50A-CBD5FA7F42F8}">
      <dsp:nvSpPr>
        <dsp:cNvPr id="0" name=""/>
        <dsp:cNvSpPr/>
      </dsp:nvSpPr>
      <dsp:spPr>
        <a:xfrm>
          <a:off x="71992" y="0"/>
          <a:ext cx="5289704" cy="103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Solitudini rapsodiche, struggenti, dolorose, nostalgiche</a:t>
          </a:r>
        </a:p>
      </dsp:txBody>
      <dsp:txXfrm>
        <a:off x="102242" y="30250"/>
        <a:ext cx="4175215" cy="972316"/>
      </dsp:txXfrm>
    </dsp:sp>
    <dsp:sp modelId="{33E1AFA1-FD03-4490-9979-259ECCB8E28C}">
      <dsp:nvSpPr>
        <dsp:cNvPr id="0" name=""/>
        <dsp:cNvSpPr/>
      </dsp:nvSpPr>
      <dsp:spPr>
        <a:xfrm>
          <a:off x="466738" y="1204952"/>
          <a:ext cx="5289704" cy="103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Solitudini friabili, Solitudini impenetrabili</a:t>
          </a:r>
        </a:p>
      </dsp:txBody>
      <dsp:txXfrm>
        <a:off x="496988" y="1235202"/>
        <a:ext cx="4091135" cy="972316"/>
      </dsp:txXfrm>
    </dsp:sp>
    <dsp:sp modelId="{2885318D-21EA-44C4-BBB8-2A5624C264B4}">
      <dsp:nvSpPr>
        <dsp:cNvPr id="0" name=""/>
        <dsp:cNvSpPr/>
      </dsp:nvSpPr>
      <dsp:spPr>
        <a:xfrm>
          <a:off x="933477" y="2409905"/>
          <a:ext cx="5289704" cy="10328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Solitudini creatrici, generative e dialogiche</a:t>
          </a:r>
        </a:p>
      </dsp:txBody>
      <dsp:txXfrm>
        <a:off x="963727" y="2440155"/>
        <a:ext cx="4091135" cy="972316"/>
      </dsp:txXfrm>
    </dsp:sp>
    <dsp:sp modelId="{D268537A-B715-4A3E-A292-3650FDFEBD2D}">
      <dsp:nvSpPr>
        <dsp:cNvPr id="0" name=""/>
        <dsp:cNvSpPr/>
      </dsp:nvSpPr>
      <dsp:spPr>
        <a:xfrm>
          <a:off x="4618373" y="783219"/>
          <a:ext cx="671330" cy="6713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/>
        </a:p>
      </dsp:txBody>
      <dsp:txXfrm>
        <a:off x="4769422" y="783219"/>
        <a:ext cx="369232" cy="505176"/>
      </dsp:txXfrm>
    </dsp:sp>
    <dsp:sp modelId="{575F3F25-45EB-4EC7-B227-43779F0EC7CB}">
      <dsp:nvSpPr>
        <dsp:cNvPr id="0" name=""/>
        <dsp:cNvSpPr/>
      </dsp:nvSpPr>
      <dsp:spPr>
        <a:xfrm>
          <a:off x="5085112" y="1981286"/>
          <a:ext cx="671330" cy="6713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000" kern="1200"/>
        </a:p>
      </dsp:txBody>
      <dsp:txXfrm>
        <a:off x="5236161" y="1981286"/>
        <a:ext cx="369232" cy="505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D6034-5D6D-4B3B-8B98-661A44689D46}">
      <dsp:nvSpPr>
        <dsp:cNvPr id="0" name=""/>
        <dsp:cNvSpPr/>
      </dsp:nvSpPr>
      <dsp:spPr>
        <a:xfrm>
          <a:off x="0" y="162427"/>
          <a:ext cx="7462672" cy="538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« (…) Sono forse quelle le ore in cui la solitudine cresce; </a:t>
          </a:r>
          <a:r>
            <a:rPr lang="it-IT" sz="2300" kern="1200" dirty="0" err="1"/>
            <a:t>chè</a:t>
          </a:r>
          <a:r>
            <a:rPr lang="it-IT" sz="2300" kern="1200" dirty="0"/>
            <a:t> la sua crescita è dolorosa come la crescita dei fanciulli e triste come l’inizio delle primavere. (…) Ma questo non vi deve sviare. Questo solo è che abbisogna: solitudine, grande intima solitudine. Penetrare in se stessi e per ore non incontrare nessuno, questo si deve raggiungere. Essere soli come s’era soli da bambini, quando gli adulti andavano intorno, impigliati in cose che sembravano importanti e grandi, perché i grandi apparivano così affaccendati e nulla si comprendeva del loro agire.»</a:t>
          </a:r>
        </a:p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Lettere di Rainer Maria Rilke</a:t>
          </a:r>
          <a:endParaRPr lang="en-US" sz="2300" kern="1200" dirty="0"/>
        </a:p>
      </dsp:txBody>
      <dsp:txXfrm>
        <a:off x="262728" y="425155"/>
        <a:ext cx="6937216" cy="4856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D67EDB0-F018-496F-8F68-727CAC762366}" type="datetime1">
              <a:rPr lang="it-IT" smtClean="0">
                <a:solidFill>
                  <a:schemeClr val="tx2"/>
                </a:solidFill>
              </a:rPr>
              <a:pPr algn="r" rtl="0"/>
              <a:t>22/10/2024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it-IT" smtClean="0">
                <a:solidFill>
                  <a:schemeClr val="tx2"/>
                </a:solidFill>
              </a:rPr>
              <a:pPr algn="r" rtl="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F9884719-FFCB-46F9-8265-FD147781F801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A97E6A-B246-4B9D-8524-EC75889DBC3F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D171A8-8A27-4A4A-8A60-0622AF230D89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D34EC6-0BA8-4D39-BD62-890B1E1C3FD1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Autofit/>
          </a:bodyPr>
          <a:lstStyle>
            <a:lvl1pPr algn="l" rtl="0">
              <a:defRPr sz="52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C431E00-A672-47D6-9927-68EF9A42A9F2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17309" y="2438401"/>
            <a:ext cx="4977104" cy="3733798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7533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297559" y="2438400"/>
            <a:ext cx="4977104" cy="3733799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EA9C85-71FF-4AF6-AF18-FF7C4F131680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6C40F7-65D6-49C1-9B6E-BB0DA80DF8C6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2243DAC-6576-4359-9233-A174186C8188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D7D7AA-78D7-440E-ABD1-D214552BE8A9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39CBD-B032-4FB4-AD8D-B5CCAB500ED1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D68F40A7-ABAE-4E77-BD92-A8024C703AC3}" type="datetime1">
              <a:rPr lang="it-IT" smtClean="0"/>
              <a:pPr/>
              <a:t>22/10/2024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pelligreta29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22204" y="1196752"/>
            <a:ext cx="6674801" cy="2952328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sz="6600" dirty="0"/>
              <a:t>Il tempo vola: uno sguardo all’avanzare dell’età</a:t>
            </a:r>
            <a:endParaRPr lang="en-US" sz="6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14492" y="5445224"/>
            <a:ext cx="5184576" cy="1152128"/>
          </a:xfrm>
        </p:spPr>
        <p:txBody>
          <a:bodyPr rtlCol="0">
            <a:normAutofit fontScale="77500" lnSpcReduction="20000"/>
          </a:bodyPr>
          <a:lstStyle/>
          <a:p>
            <a:pPr algn="r" rtl="0"/>
            <a:r>
              <a:rPr lang="it" dirty="0"/>
              <a:t>Dottoressa Greta Capelli</a:t>
            </a:r>
          </a:p>
          <a:p>
            <a:pPr algn="r" rtl="0"/>
            <a:r>
              <a:rPr lang="it" dirty="0"/>
              <a:t>Terza Università Bergamo</a:t>
            </a:r>
          </a:p>
          <a:p>
            <a:pPr algn="r" rtl="0"/>
            <a:r>
              <a:rPr lang="it" dirty="0"/>
              <a:t>Contatti: </a:t>
            </a:r>
            <a:r>
              <a:rPr lang="it" dirty="0">
                <a:hlinkClick r:id="rId2"/>
              </a:rPr>
              <a:t>capelligreta29@gmail.com</a:t>
            </a:r>
            <a:r>
              <a:rPr lang="it" dirty="0"/>
              <a:t> 3314047249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9836" y="3212976"/>
            <a:ext cx="10157354" cy="1397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dirty="0" err="1"/>
              <a:t>Iniziamo</a:t>
            </a:r>
            <a:r>
              <a:rPr lang="en-US" dirty="0"/>
              <a:t> ad </a:t>
            </a:r>
            <a:r>
              <a:rPr lang="en-US" dirty="0" err="1"/>
              <a:t>avvicinarci</a:t>
            </a:r>
            <a:r>
              <a:rPr lang="en-US" dirty="0"/>
              <a:t> ad una </a:t>
            </a:r>
            <a:r>
              <a:rPr lang="en-US" dirty="0" err="1"/>
              <a:t>Solitudine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</a:t>
            </a:r>
            <a:r>
              <a:rPr lang="en-US" dirty="0" err="1"/>
              <a:t>dimensione</a:t>
            </a:r>
            <a:r>
              <a:rPr lang="en-US" dirty="0"/>
              <a:t> fragile e arcana, una </a:t>
            </a:r>
            <a:r>
              <a:rPr lang="en-US" dirty="0" err="1"/>
              <a:t>Solitudine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è </a:t>
            </a:r>
            <a:r>
              <a:rPr lang="en-US" dirty="0" err="1"/>
              <a:t>relazione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Talvolta</a:t>
            </a:r>
            <a:r>
              <a:rPr lang="en-US" dirty="0"/>
              <a:t> </a:t>
            </a:r>
            <a:r>
              <a:rPr lang="en-US" dirty="0" err="1"/>
              <a:t>certo</a:t>
            </a:r>
            <a:r>
              <a:rPr lang="en-US" dirty="0"/>
              <a:t> dolorosa </a:t>
            </a:r>
            <a:r>
              <a:rPr lang="en-US" dirty="0" err="1"/>
              <a:t>poichè</a:t>
            </a:r>
            <a:r>
              <a:rPr lang="en-US" dirty="0"/>
              <a:t> ci </a:t>
            </a:r>
            <a:r>
              <a:rPr lang="en-US" dirty="0" err="1"/>
              <a:t>mette</a:t>
            </a:r>
            <a:r>
              <a:rPr lang="en-US" dirty="0"/>
              <a:t> in </a:t>
            </a:r>
            <a:r>
              <a:rPr lang="en-US" dirty="0" err="1"/>
              <a:t>contatto</a:t>
            </a:r>
            <a:r>
              <a:rPr lang="en-US" dirty="0"/>
              <a:t> con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nostri</a:t>
            </a:r>
            <a:r>
              <a:rPr lang="en-US" dirty="0"/>
              <a:t> </a:t>
            </a:r>
            <a:r>
              <a:rPr lang="en-US" dirty="0" err="1"/>
              <a:t>abissi</a:t>
            </a:r>
            <a:r>
              <a:rPr lang="en-US" dirty="0"/>
              <a:t> </a:t>
            </a:r>
            <a:r>
              <a:rPr lang="en-US" dirty="0" err="1"/>
              <a:t>interiori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1CB599-7F97-45D4-BC03-8B1BB4D3E5EA}"/>
              </a:ext>
            </a:extLst>
          </p:cNvPr>
          <p:cNvSpPr txBox="1"/>
          <p:nvPr/>
        </p:nvSpPr>
        <p:spPr>
          <a:xfrm>
            <a:off x="1845940" y="5301208"/>
            <a:ext cx="7920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… oggi recuperare questa dimensione della Solitudine diviene sempre più complicato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a 2 2">
            <a:extLst>
              <a:ext uri="{FF2B5EF4-FFF2-40B4-BE49-F238E27FC236}">
                <a16:creationId xmlns:a16="http://schemas.microsoft.com/office/drawing/2014/main" id="{3DD45F70-A9C5-4D5E-93CA-632ACD198BB7}"/>
              </a:ext>
            </a:extLst>
          </p:cNvPr>
          <p:cNvSpPr/>
          <p:nvPr/>
        </p:nvSpPr>
        <p:spPr>
          <a:xfrm>
            <a:off x="1413892" y="2791780"/>
            <a:ext cx="2808312" cy="127444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SOLITUDINE DIGITALE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FCE75C-DD07-455A-B94E-B7D621630D98}"/>
              </a:ext>
            </a:extLst>
          </p:cNvPr>
          <p:cNvSpPr txBox="1"/>
          <p:nvPr/>
        </p:nvSpPr>
        <p:spPr>
          <a:xfrm>
            <a:off x="5734372" y="1268760"/>
            <a:ext cx="540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Effetti collaterali della comodità digitale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Confronto con le vite altrui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Sviluppo di una dipendenza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Sostituzione del reale con il virtuale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Attività delle lobby tecnologiche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Pensare ad alternative (fonti affidabili)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5C41D-AF1D-4885-BC0E-3D83DF8A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378904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/>
              <a:t>La malattia (il divenire bisognosi in generale) accresce la solitudine in noi, ci allontana dal mondo dell’esteriorità e della distrazione, dell’indifferenza e della noncuranza, ci induce a seguire i sentieri misteriosi che portano alla nostra interiorità.</a:t>
            </a:r>
          </a:p>
        </p:txBody>
      </p:sp>
    </p:spTree>
    <p:extLst>
      <p:ext uri="{BB962C8B-B14F-4D97-AF65-F5344CB8AC3E}">
        <p14:creationId xmlns:p14="http://schemas.microsoft.com/office/powerpoint/2010/main" val="35819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FFA7C69-3EEF-4490-B70A-2B71132B9999}"/>
              </a:ext>
            </a:extLst>
          </p:cNvPr>
          <p:cNvSpPr txBox="1"/>
          <p:nvPr/>
        </p:nvSpPr>
        <p:spPr>
          <a:xfrm>
            <a:off x="2349996" y="1038285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«Considerando quanto sono comuni le malattie, quale tremendo cambiamento spirituale implicano, quanto sorprendenti, una volta che si spengono le luci della salute, siano i paesi sconosciuti che allora si scoprono, quali desolazioni e deserti dell’anima sono portati alla luce. Quali querce antiche si radichino giù, nel pozzo della morte (…) quando pensiamo a tutto questo, e molto altro ancora, allora diventa davvero strano che la malattia non abbia preso lo stesso posto dell’amore, della guerra, della gelosia trai più grandi temi della letteratura.»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3984338-C528-4887-94B1-5574B5AFA440}"/>
              </a:ext>
            </a:extLst>
          </p:cNvPr>
          <p:cNvSpPr txBox="1"/>
          <p:nvPr/>
        </p:nvSpPr>
        <p:spPr>
          <a:xfrm>
            <a:off x="9046740" y="616530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Virginia Woolf</a:t>
            </a:r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2821D-6DB3-4C23-B966-51875AC3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188640"/>
            <a:ext cx="7137343" cy="1192560"/>
          </a:xfrm>
        </p:spPr>
        <p:txBody>
          <a:bodyPr>
            <a:normAutofit fontScale="90000"/>
          </a:bodyPr>
          <a:lstStyle/>
          <a:p>
            <a:r>
              <a:rPr lang="it-IT" dirty="0"/>
              <a:t>Ognuno si sente solo a modo suo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D42399FE-877C-4CF8-A288-00FECBEB2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205200"/>
              </p:ext>
            </p:extLst>
          </p:nvPr>
        </p:nvGraphicFramePr>
        <p:xfrm>
          <a:off x="3790156" y="2204864"/>
          <a:ext cx="6223182" cy="344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75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F3B475-ED48-4294-8C2F-E461FA169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796" y="1772816"/>
            <a:ext cx="6984776" cy="2304256"/>
          </a:xfrm>
        </p:spPr>
        <p:txBody>
          <a:bodyPr>
            <a:normAutofit/>
          </a:bodyPr>
          <a:lstStyle/>
          <a:p>
            <a:r>
              <a:rPr lang="it-IT" dirty="0"/>
              <a:t>Anche la solitudine più struggente non va confusa con quella che invece è una malattia dell’anima, una depressione.</a:t>
            </a:r>
          </a:p>
        </p:txBody>
      </p:sp>
    </p:spTree>
    <p:extLst>
      <p:ext uri="{BB962C8B-B14F-4D97-AF65-F5344CB8AC3E}">
        <p14:creationId xmlns:p14="http://schemas.microsoft.com/office/powerpoint/2010/main" val="35303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00EA3B9-282E-4B3A-838F-B1EF2313ED1B}"/>
              </a:ext>
            </a:extLst>
          </p:cNvPr>
          <p:cNvSpPr txBox="1"/>
          <p:nvPr/>
        </p:nvSpPr>
        <p:spPr>
          <a:xfrm>
            <a:off x="117748" y="26064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Ridefiniamo allora la Solitudine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A19FAB-D3EC-4547-A95B-5F9D5B7D0858}"/>
              </a:ext>
            </a:extLst>
          </p:cNvPr>
          <p:cNvSpPr txBox="1"/>
          <p:nvPr/>
        </p:nvSpPr>
        <p:spPr>
          <a:xfrm>
            <a:off x="549796" y="2060848"/>
            <a:ext cx="10729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 Modalità di calarsi e di sperimentare autenticamente le proprie emozioni.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Condizione che permette la riflessione sulla relazione con noi stessi e con gli altri, sul mistero del vivere e del morire.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Un vissuto non facile che ci confronta con ciò che vorremmo evitare, con la nostra coscienza.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Condizione che porta alla comprensione di ciò che è autentico e di ciò che non lo è.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043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864CCABE-0759-4D22-868A-ADB1A700C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4402775"/>
              </p:ext>
            </p:extLst>
          </p:nvPr>
        </p:nvGraphicFramePr>
        <p:xfrm>
          <a:off x="2205980" y="575572"/>
          <a:ext cx="7462672" cy="5706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72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01C99-F51C-4C14-AAF4-91079764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76672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/>
              <a:t>Se spesso la tentazione è quella di rifuggire la solitudine proviamo invece a proporci di: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0ED02C-B88F-4367-B0E8-D81C71A0657D}"/>
              </a:ext>
            </a:extLst>
          </p:cNvPr>
          <p:cNvSpPr txBox="1"/>
          <p:nvPr/>
        </p:nvSpPr>
        <p:spPr>
          <a:xfrm>
            <a:off x="1863942" y="2996952"/>
            <a:ext cx="84609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 Accettare di stare nella Solitudine per poterla comprendere e poterle dare una voce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Accogliere la Solitudine affinché si possa favorire il recupero di valori quali la contemplazione, la solidarietà, l’impegno etico ed il rispetto degli altri.</a:t>
            </a:r>
          </a:p>
        </p:txBody>
      </p:sp>
    </p:spTree>
    <p:extLst>
      <p:ext uri="{BB962C8B-B14F-4D97-AF65-F5344CB8AC3E}">
        <p14:creationId xmlns:p14="http://schemas.microsoft.com/office/powerpoint/2010/main" val="38018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44602C6-4EC3-495A-9638-03CD2809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Vuoto</a:t>
            </a:r>
            <a:r>
              <a:rPr lang="en-US" dirty="0"/>
              <a:t> – Franco </a:t>
            </a:r>
            <a:r>
              <a:rPr lang="en-US" dirty="0" err="1"/>
              <a:t>Battiato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75168A6-8D5A-44D4-BFCD-A2968D5B0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 </a:t>
            </a:r>
            <a:r>
              <a:rPr lang="en-US" dirty="0" err="1"/>
              <a:t>solitudine</a:t>
            </a:r>
            <a:r>
              <a:rPr lang="en-US" dirty="0"/>
              <a:t> come </a:t>
            </a:r>
            <a:r>
              <a:rPr lang="en-US" dirty="0" err="1"/>
              <a:t>rimedio</a:t>
            </a:r>
            <a:r>
              <a:rPr lang="en-US" dirty="0"/>
              <a:t> al senso di </a:t>
            </a:r>
            <a:r>
              <a:rPr lang="en-US" dirty="0" err="1"/>
              <a:t>vuoto</a:t>
            </a:r>
            <a:r>
              <a:rPr lang="en-US" dirty="0"/>
              <a:t> </a:t>
            </a:r>
            <a:r>
              <a:rPr lang="en-US" dirty="0" err="1"/>
              <a:t>odierno</a:t>
            </a:r>
            <a:endParaRPr lang="en-US" dirty="0"/>
          </a:p>
          <a:p>
            <a:pPr marL="0" indent="0" algn="ctr">
              <a:buNone/>
            </a:pPr>
            <a:endParaRPr lang="en-US" sz="1600" dirty="0">
              <a:latin typeface="+mj-lt"/>
            </a:endParaRPr>
          </a:p>
          <a:p>
            <a:pPr marL="0" indent="0" algn="ctr">
              <a:buNone/>
            </a:pPr>
            <a:r>
              <a:rPr lang="it-IT" sz="1600" b="0" i="0" dirty="0">
                <a:effectLst/>
                <a:latin typeface="+mj-lt"/>
              </a:rPr>
              <a:t>Tempo, non c'è tempo</a:t>
            </a:r>
            <a:br>
              <a:rPr lang="it-IT" sz="1600" dirty="0">
                <a:latin typeface="+mj-lt"/>
              </a:rPr>
            </a:br>
            <a:r>
              <a:rPr lang="it-IT" sz="1600" b="0" i="0" dirty="0">
                <a:effectLst/>
                <a:latin typeface="+mj-lt"/>
              </a:rPr>
              <a:t>Sempre più in affanno inseguo il nostro tempo</a:t>
            </a:r>
            <a:br>
              <a:rPr lang="it-IT" sz="1600" dirty="0">
                <a:latin typeface="+mj-lt"/>
              </a:rPr>
            </a:br>
            <a:r>
              <a:rPr lang="it-IT" sz="1600" b="0" i="0" dirty="0">
                <a:effectLst/>
                <a:latin typeface="+mj-lt"/>
              </a:rPr>
              <a:t>Vuoto di senso, senso di vuoto</a:t>
            </a:r>
            <a:br>
              <a:rPr lang="it-IT" sz="1600" dirty="0">
                <a:latin typeface="+mj-lt"/>
              </a:rPr>
            </a:br>
            <a:r>
              <a:rPr lang="it-IT" sz="1600" b="0" i="0" dirty="0">
                <a:effectLst/>
                <a:latin typeface="+mj-lt"/>
              </a:rPr>
              <a:t>E persone, quante, tante persone</a:t>
            </a:r>
            <a:br>
              <a:rPr lang="it-IT" sz="1600" dirty="0">
                <a:latin typeface="+mj-lt"/>
              </a:rPr>
            </a:br>
            <a:r>
              <a:rPr lang="it-IT" sz="1600" b="0" i="0" dirty="0">
                <a:effectLst/>
                <a:latin typeface="+mj-lt"/>
              </a:rPr>
              <a:t>Un mare di gente nel vuoto.</a:t>
            </a:r>
          </a:p>
          <a:p>
            <a:pPr marL="0" indent="0" algn="ctr">
              <a:buNone/>
            </a:pPr>
            <a:r>
              <a:rPr lang="it-IT" sz="1600" b="0" i="0" dirty="0">
                <a:effectLst/>
              </a:rPr>
              <a:t>Danni fisici psicologici, collera e paura, stress</a:t>
            </a:r>
            <a:br>
              <a:rPr lang="it-IT" sz="1600" dirty="0"/>
            </a:br>
            <a:r>
              <a:rPr lang="it-IT" sz="1600" b="0" i="0" dirty="0">
                <a:effectLst/>
              </a:rPr>
              <a:t>Sindrome da traffico, ansia, stati emotivi</a:t>
            </a:r>
            <a:br>
              <a:rPr lang="it-IT" sz="1600" dirty="0"/>
            </a:br>
            <a:r>
              <a:rPr lang="it-IT" sz="1600" b="0" i="0" dirty="0">
                <a:effectLst/>
              </a:rPr>
              <a:t>Primordiali malesseri, pericoli imminenti</a:t>
            </a:r>
            <a:br>
              <a:rPr lang="it-IT" sz="1600" dirty="0"/>
            </a:br>
            <a:r>
              <a:rPr lang="it-IT" sz="1600" b="0" i="0" dirty="0">
                <a:effectLst/>
              </a:rPr>
              <a:t>E ignoti disturbi sul sesso.</a:t>
            </a:r>
            <a:endParaRPr lang="en-US" sz="1600" dirty="0"/>
          </a:p>
        </p:txBody>
      </p:sp>
      <p:pic>
        <p:nvPicPr>
          <p:cNvPr id="3" name="Immagine 2" descr="Immagine che contiene arma&#10;&#10;Descrizione generata automaticamente">
            <a:extLst>
              <a:ext uri="{FF2B5EF4-FFF2-40B4-BE49-F238E27FC236}">
                <a16:creationId xmlns:a16="http://schemas.microsoft.com/office/drawing/2014/main" id="{1A842CCA-5BD0-4ED5-87BF-B053FF64D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59" y="1979601"/>
            <a:ext cx="4977104" cy="391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0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" dirty="0"/>
              <a:t>Etimologia della Solitudine</a:t>
            </a:r>
            <a:endParaRPr lang="en-US" dirty="0"/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1117308" y="1701800"/>
            <a:ext cx="10305695" cy="1727200"/>
          </a:xfrm>
        </p:spPr>
        <p:txBody>
          <a:bodyPr rtlCol="0">
            <a:normAutofit/>
          </a:bodyPr>
          <a:lstStyle/>
          <a:p>
            <a:pPr rtl="0"/>
            <a:r>
              <a:rPr lang="en-US" dirty="0"/>
              <a:t>Dal Latino “Solus”: solo</a:t>
            </a:r>
          </a:p>
          <a:p>
            <a:pPr rtl="0"/>
            <a:r>
              <a:rPr lang="en-US" dirty="0"/>
              <a:t>Condizione passeggera o duratura di chi è solo dal punto di vista materiale, affettivo e simili.</a:t>
            </a:r>
          </a:p>
          <a:p>
            <a:pPr rtl="0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6689270-F3CD-4AEF-A4FD-65231C86AD94}"/>
              </a:ext>
            </a:extLst>
          </p:cNvPr>
          <p:cNvSpPr txBox="1"/>
          <p:nvPr/>
        </p:nvSpPr>
        <p:spPr>
          <a:xfrm>
            <a:off x="2349996" y="395587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>
              <a:buNone/>
            </a:pPr>
            <a:r>
              <a:rPr lang="it-IT" dirty="0"/>
              <a:t>È UNA DEFINIZIONE POCO ESAUSTIVA CHE NON TIENE CONTO DELLA COMPLESSITÀ DEL TERMINE.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BE71B5E-01F8-CAF6-8EE5-B684106D2073}"/>
              </a:ext>
            </a:extLst>
          </p:cNvPr>
          <p:cNvSpPr txBox="1"/>
          <p:nvPr/>
        </p:nvSpPr>
        <p:spPr>
          <a:xfrm>
            <a:off x="1117308" y="6858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800" kern="1200" cap="none" baseline="0" dirty="0">
                <a:latin typeface="+mj-lt"/>
                <a:ea typeface="+mj-ea"/>
                <a:cs typeface="+mj-cs"/>
              </a:rPr>
              <a:t>NOI PERÒ, PER DIFENDERCI DALL’INTROSPEZIONE LEGATA ALLA SOLITUDINE GENERATIVA, SIAMO PERLOPIÙ SOLITI SPERIMENTARLA COSÌ ….</a:t>
            </a:r>
          </a:p>
        </p:txBody>
      </p:sp>
      <p:pic>
        <p:nvPicPr>
          <p:cNvPr id="4" name="Immagine 3" descr="Immagine che contiene nuvole, cielo, natura, nuvola&#10;&#10;Descrizione generata automaticamente">
            <a:extLst>
              <a:ext uri="{FF2B5EF4-FFF2-40B4-BE49-F238E27FC236}">
                <a16:creationId xmlns:a16="http://schemas.microsoft.com/office/drawing/2014/main" id="{6C49E2BA-5CC8-B2FC-CB46-62AE268F0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0" r="-2" b="12476"/>
          <a:stretch/>
        </p:blipFill>
        <p:spPr>
          <a:xfrm>
            <a:off x="2854051" y="2466166"/>
            <a:ext cx="8420611" cy="3706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 grafico 4" descr="Nuvola contorno">
            <a:extLst>
              <a:ext uri="{FF2B5EF4-FFF2-40B4-BE49-F238E27FC236}">
                <a16:creationId xmlns:a16="http://schemas.microsoft.com/office/drawing/2014/main" id="{8904C3A9-5D41-4106-BEBA-30CD78456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9350" y="954600"/>
            <a:ext cx="4776137" cy="47761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E900F87-8C8D-4207-ACF9-4D4B25D4A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480262"/>
            <a:ext cx="5256431" cy="1325218"/>
          </a:xfr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en-US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Solitudine</a:t>
            </a:r>
            <a:r>
              <a:rPr lang="en-US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Nuvolosa</a:t>
            </a:r>
            <a:endParaRPr lang="en-US" kern="1200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6F82DC-6B95-4ECF-915F-44F777F53F5B}"/>
              </a:ext>
            </a:extLst>
          </p:cNvPr>
          <p:cNvSpPr txBox="1"/>
          <p:nvPr/>
        </p:nvSpPr>
        <p:spPr>
          <a:xfrm>
            <a:off x="837982" y="1984819"/>
            <a:ext cx="5256431" cy="419142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La </a:t>
            </a:r>
            <a:r>
              <a:rPr lang="en-US" sz="1500" dirty="0" err="1"/>
              <a:t>distinguiamo</a:t>
            </a:r>
            <a:r>
              <a:rPr lang="en-US" sz="1500" dirty="0"/>
              <a:t> da </a:t>
            </a:r>
            <a:r>
              <a:rPr lang="en-US" sz="1500" dirty="0" err="1"/>
              <a:t>quella</a:t>
            </a:r>
            <a:r>
              <a:rPr lang="en-US" sz="1500" dirty="0"/>
              <a:t> </a:t>
            </a:r>
            <a:r>
              <a:rPr lang="en-US" sz="1500" dirty="0" err="1"/>
              <a:t>generativa</a:t>
            </a:r>
            <a:r>
              <a:rPr lang="en-US" sz="1500" dirty="0"/>
              <a:t>.</a:t>
            </a:r>
          </a:p>
          <a:p>
            <a:pPr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Spesso</a:t>
            </a:r>
            <a:r>
              <a:rPr lang="en-US" sz="1500" dirty="0"/>
              <a:t> è </a:t>
            </a:r>
            <a:r>
              <a:rPr lang="en-US" sz="1500" dirty="0" err="1"/>
              <a:t>scelta</a:t>
            </a:r>
            <a:r>
              <a:rPr lang="en-US" sz="1500" dirty="0"/>
              <a:t> come </a:t>
            </a:r>
            <a:r>
              <a:rPr lang="en-US" sz="1500" dirty="0" err="1"/>
              <a:t>difesa</a:t>
            </a:r>
            <a:r>
              <a:rPr lang="en-US" sz="1500" dirty="0"/>
              <a:t> a </a:t>
            </a:r>
            <a:r>
              <a:rPr lang="en-US" sz="1500" dirty="0" err="1"/>
              <a:t>propri</a:t>
            </a:r>
            <a:r>
              <a:rPr lang="en-US" sz="1500" dirty="0"/>
              <a:t> </a:t>
            </a:r>
            <a:r>
              <a:rPr lang="en-US" sz="1500" dirty="0" err="1"/>
              <a:t>aspetti</a:t>
            </a:r>
            <a:r>
              <a:rPr lang="en-US" sz="1500" dirty="0"/>
              <a:t> </a:t>
            </a:r>
            <a:r>
              <a:rPr lang="en-US" sz="1500" dirty="0" err="1"/>
              <a:t>troppo</a:t>
            </a:r>
            <a:r>
              <a:rPr lang="en-US" sz="1500" dirty="0"/>
              <a:t> </a:t>
            </a:r>
            <a:r>
              <a:rPr lang="en-US" sz="1500" dirty="0" err="1"/>
              <a:t>dolorosi</a:t>
            </a:r>
            <a:r>
              <a:rPr lang="en-US" sz="1500" dirty="0"/>
              <a:t> da </a:t>
            </a:r>
            <a:r>
              <a:rPr lang="en-US" sz="1500" dirty="0" err="1"/>
              <a:t>affrontare</a:t>
            </a:r>
            <a:r>
              <a:rPr lang="en-US" sz="1500" dirty="0"/>
              <a:t>.</a:t>
            </a:r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Tutti, prima o poi, ci </a:t>
            </a:r>
            <a:r>
              <a:rPr lang="en-US" sz="1500" dirty="0" err="1"/>
              <a:t>sentiamo</a:t>
            </a:r>
            <a:r>
              <a:rPr lang="en-US" sz="1500" dirty="0"/>
              <a:t> o ci </a:t>
            </a:r>
            <a:r>
              <a:rPr lang="en-US" sz="1500" dirty="0" err="1"/>
              <a:t>siamo</a:t>
            </a:r>
            <a:r>
              <a:rPr lang="en-US" sz="1500" dirty="0"/>
              <a:t> </a:t>
            </a:r>
            <a:r>
              <a:rPr lang="en-US" sz="1500" dirty="0" err="1"/>
              <a:t>sentiti</a:t>
            </a:r>
            <a:r>
              <a:rPr lang="en-US" sz="1500" dirty="0"/>
              <a:t> </a:t>
            </a:r>
            <a:r>
              <a:rPr lang="en-US" sz="1500" dirty="0" err="1"/>
              <a:t>nuvolosamente</a:t>
            </a:r>
            <a:r>
              <a:rPr lang="en-US" sz="1500" dirty="0"/>
              <a:t> soli.</a:t>
            </a:r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La </a:t>
            </a:r>
            <a:r>
              <a:rPr lang="en-US" sz="1500" dirty="0" err="1"/>
              <a:t>società</a:t>
            </a:r>
            <a:r>
              <a:rPr lang="en-US" sz="1500" dirty="0"/>
              <a:t> </a:t>
            </a:r>
            <a:r>
              <a:rPr lang="en-US" sz="1500" dirty="0" err="1"/>
              <a:t>che</a:t>
            </a:r>
            <a:r>
              <a:rPr lang="en-US" sz="1500" dirty="0"/>
              <a:t> </a:t>
            </a:r>
            <a:r>
              <a:rPr lang="en-US" sz="1500" dirty="0" err="1"/>
              <a:t>abitiamo</a:t>
            </a:r>
            <a:r>
              <a:rPr lang="en-US" sz="1500" dirty="0"/>
              <a:t> </a:t>
            </a:r>
            <a:r>
              <a:rPr lang="en-US" sz="1500" dirty="0" err="1"/>
              <a:t>incentiva</a:t>
            </a:r>
            <a:r>
              <a:rPr lang="en-US" sz="1500" dirty="0"/>
              <a:t> </a:t>
            </a:r>
            <a:r>
              <a:rPr lang="en-US" sz="1500" dirty="0" err="1"/>
              <a:t>questa</a:t>
            </a:r>
            <a:r>
              <a:rPr lang="en-US" sz="1500" dirty="0"/>
              <a:t> </a:t>
            </a:r>
            <a:r>
              <a:rPr lang="en-US" sz="1500" dirty="0" err="1"/>
              <a:t>condizione</a:t>
            </a:r>
            <a:r>
              <a:rPr lang="en-US" sz="1500" dirty="0"/>
              <a:t>, </a:t>
            </a:r>
            <a:r>
              <a:rPr lang="en-US" sz="1500" dirty="0" err="1"/>
              <a:t>l’individualismo</a:t>
            </a:r>
            <a:r>
              <a:rPr lang="en-US" sz="1500" dirty="0"/>
              <a:t> e la </a:t>
            </a:r>
            <a:r>
              <a:rPr lang="en-US" sz="1500" dirty="0" err="1"/>
              <a:t>diffidenza</a:t>
            </a:r>
            <a:r>
              <a:rPr lang="en-US" sz="1500" dirty="0"/>
              <a:t> </a:t>
            </a:r>
            <a:r>
              <a:rPr lang="en-US" sz="1500" dirty="0" err="1"/>
              <a:t>nei</a:t>
            </a:r>
            <a:r>
              <a:rPr lang="en-US" sz="1500" dirty="0"/>
              <a:t> </a:t>
            </a:r>
            <a:r>
              <a:rPr lang="en-US" sz="1500" dirty="0" err="1"/>
              <a:t>confronti</a:t>
            </a:r>
            <a:r>
              <a:rPr lang="en-US" sz="1500" dirty="0"/>
              <a:t> </a:t>
            </a:r>
            <a:r>
              <a:rPr lang="en-US" sz="1500" dirty="0" err="1"/>
              <a:t>dell’altro</a:t>
            </a:r>
            <a:r>
              <a:rPr lang="en-US" sz="1500" dirty="0"/>
              <a:t>. </a:t>
            </a:r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Tema del «use it or lose it». </a:t>
            </a:r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664" indent="-22853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 err="1"/>
              <a:t>Rendiamoci</a:t>
            </a:r>
            <a:r>
              <a:rPr lang="en-US" sz="1500" dirty="0"/>
              <a:t> </a:t>
            </a:r>
            <a:r>
              <a:rPr lang="en-US" sz="1500" dirty="0" err="1"/>
              <a:t>consapevoli</a:t>
            </a:r>
            <a:r>
              <a:rPr lang="en-US" sz="1500" dirty="0"/>
              <a:t> </a:t>
            </a:r>
            <a:r>
              <a:rPr lang="en-US" sz="1500" dirty="0" err="1"/>
              <a:t>delle</a:t>
            </a:r>
            <a:r>
              <a:rPr lang="en-US" sz="1500" dirty="0"/>
              <a:t> </a:t>
            </a:r>
            <a:r>
              <a:rPr lang="en-US" sz="1500" dirty="0" err="1"/>
              <a:t>nostre</a:t>
            </a:r>
            <a:r>
              <a:rPr lang="en-US" sz="1500" dirty="0"/>
              <a:t> </a:t>
            </a:r>
            <a:r>
              <a:rPr lang="en-US" sz="1500" dirty="0" err="1"/>
              <a:t>nuvole</a:t>
            </a:r>
            <a:r>
              <a:rPr lang="en-US" sz="1500" dirty="0"/>
              <a:t> per </a:t>
            </a:r>
            <a:r>
              <a:rPr lang="en-US" sz="1500" dirty="0" err="1"/>
              <a:t>permettere</a:t>
            </a:r>
            <a:r>
              <a:rPr lang="en-US" sz="1500" dirty="0"/>
              <a:t> </a:t>
            </a:r>
            <a:r>
              <a:rPr lang="en-US" sz="1500" dirty="0" err="1"/>
              <a:t>l’ingresso</a:t>
            </a:r>
            <a:r>
              <a:rPr lang="en-US" sz="1500" dirty="0"/>
              <a:t> </a:t>
            </a:r>
            <a:r>
              <a:rPr lang="en-US" sz="1500" dirty="0" err="1"/>
              <a:t>dei</a:t>
            </a:r>
            <a:r>
              <a:rPr lang="en-US" sz="1500" dirty="0"/>
              <a:t> </a:t>
            </a:r>
            <a:r>
              <a:rPr lang="en-US" sz="1500" dirty="0" err="1"/>
              <a:t>raggi</a:t>
            </a:r>
            <a:r>
              <a:rPr lang="en-US" sz="1500" dirty="0"/>
              <a:t> del sole.</a:t>
            </a:r>
          </a:p>
        </p:txBody>
      </p:sp>
    </p:spTree>
    <p:extLst>
      <p:ext uri="{BB962C8B-B14F-4D97-AF65-F5344CB8AC3E}">
        <p14:creationId xmlns:p14="http://schemas.microsoft.com/office/powerpoint/2010/main" val="27062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098B2-4860-4EB9-9D4F-C7675AA3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70" y="428050"/>
            <a:ext cx="9428874" cy="91271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4E91F0"/>
                </a:solidFill>
              </a:rPr>
              <a:t>Solitudine animata da un’introspezione dolorosa e febbrile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623A08-90D1-4D41-AC24-A5F9F4FF5F84}"/>
              </a:ext>
            </a:extLst>
          </p:cNvPr>
          <p:cNvSpPr txBox="1"/>
          <p:nvPr/>
        </p:nvSpPr>
        <p:spPr>
          <a:xfrm>
            <a:off x="5224626" y="1753267"/>
            <a:ext cx="4502764" cy="5015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/>
              <a:t>La solitudine non si osi sondarla</a:t>
            </a:r>
          </a:p>
          <a:p>
            <a:r>
              <a:rPr lang="it-IT" sz="1600"/>
              <a:t>È meglio fare ipotesi</a:t>
            </a:r>
          </a:p>
          <a:p>
            <a:r>
              <a:rPr lang="it-IT" sz="1600"/>
              <a:t>Che andare scandagliando la sua fossa</a:t>
            </a:r>
          </a:p>
          <a:p>
            <a:r>
              <a:rPr lang="it-IT" sz="1600"/>
              <a:t>Per chiarirne la misura</a:t>
            </a:r>
          </a:p>
          <a:p>
            <a:endParaRPr lang="it-IT" sz="1600"/>
          </a:p>
          <a:p>
            <a:r>
              <a:rPr lang="it-IT" sz="1600"/>
              <a:t>La solitudine, il cui incubo peggiore</a:t>
            </a:r>
          </a:p>
          <a:p>
            <a:r>
              <a:rPr lang="it-IT" sz="1600"/>
              <a:t>È che le accada di vedersi</a:t>
            </a:r>
          </a:p>
          <a:p>
            <a:r>
              <a:rPr lang="it-IT" sz="1600"/>
              <a:t>È perire al cospetto di se stessa</a:t>
            </a:r>
          </a:p>
          <a:p>
            <a:r>
              <a:rPr lang="it-IT" sz="1600"/>
              <a:t>Dopo uno sguardo appena</a:t>
            </a:r>
          </a:p>
          <a:p>
            <a:endParaRPr lang="it-IT" sz="1600"/>
          </a:p>
          <a:p>
            <a:r>
              <a:rPr lang="it-IT" sz="1600"/>
              <a:t>L’orrore che non va osservato</a:t>
            </a:r>
          </a:p>
          <a:p>
            <a:r>
              <a:rPr lang="it-IT" sz="1600"/>
              <a:t>Ma aggirato nel buio</a:t>
            </a:r>
          </a:p>
          <a:p>
            <a:r>
              <a:rPr lang="it-IT" sz="1600"/>
              <a:t>Con la coscienza sospesa</a:t>
            </a:r>
          </a:p>
          <a:p>
            <a:r>
              <a:rPr lang="it-IT" sz="1600"/>
              <a:t>E l’essere sotto chiave</a:t>
            </a:r>
          </a:p>
          <a:p>
            <a:endParaRPr lang="it-IT" sz="1600"/>
          </a:p>
          <a:p>
            <a:r>
              <a:rPr lang="it-IT" sz="1600"/>
              <a:t>Questo temo- sia la solitudine-</a:t>
            </a:r>
          </a:p>
          <a:p>
            <a:r>
              <a:rPr lang="it-IT" sz="1600"/>
              <a:t>L’artefice dell’anima</a:t>
            </a:r>
          </a:p>
          <a:p>
            <a:r>
              <a:rPr lang="it-IT" sz="1600"/>
              <a:t>Le sue caverne e corridoi</a:t>
            </a:r>
          </a:p>
          <a:p>
            <a:r>
              <a:rPr lang="it-IT" sz="1600"/>
              <a:t>Sigilli – o illumini - .</a:t>
            </a:r>
          </a:p>
          <a:p>
            <a:pPr algn="r"/>
            <a:r>
              <a:rPr lang="it-IT" sz="1600"/>
              <a:t>Emily Dickinson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590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442C8-975B-6D92-B400-5C77BB52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35" y="764704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it-IT" dirty="0"/>
              <a:t>Ci sono passaggi cruciali della vita che possono favorire l’insorgere della «solitudine nuvolosa»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38B4B9E7-901F-46A1-0332-A6B4FD65EEB9}"/>
              </a:ext>
            </a:extLst>
          </p:cNvPr>
          <p:cNvSpPr/>
          <p:nvPr/>
        </p:nvSpPr>
        <p:spPr>
          <a:xfrm>
            <a:off x="477788" y="2852936"/>
            <a:ext cx="2426568" cy="3074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LUTTI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E8A09844-48B6-CE3B-5080-78CB411C071E}"/>
              </a:ext>
            </a:extLst>
          </p:cNvPr>
          <p:cNvSpPr/>
          <p:nvPr/>
        </p:nvSpPr>
        <p:spPr>
          <a:xfrm>
            <a:off x="3286100" y="3284984"/>
            <a:ext cx="4054152" cy="11304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PENSIONAMENTO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F2F8634-1B8B-DF60-663B-1D2D0E7C9536}"/>
              </a:ext>
            </a:extLst>
          </p:cNvPr>
          <p:cNvSpPr/>
          <p:nvPr/>
        </p:nvSpPr>
        <p:spPr>
          <a:xfrm>
            <a:off x="5230316" y="4920839"/>
            <a:ext cx="4054152" cy="1655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TRASFERIMENTO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F7694821-162F-F26A-E797-2F42C53E6985}"/>
              </a:ext>
            </a:extLst>
          </p:cNvPr>
          <p:cNvSpPr/>
          <p:nvPr/>
        </p:nvSpPr>
        <p:spPr>
          <a:xfrm>
            <a:off x="7534572" y="1556792"/>
            <a:ext cx="4298776" cy="295232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PASSAGGI GENERAZIONALI</a:t>
            </a:r>
          </a:p>
        </p:txBody>
      </p:sp>
    </p:spTree>
    <p:extLst>
      <p:ext uri="{BB962C8B-B14F-4D97-AF65-F5344CB8AC3E}">
        <p14:creationId xmlns:p14="http://schemas.microsoft.com/office/powerpoint/2010/main" val="411334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BA06DC-D548-CA51-8683-F784D4DFA336}"/>
              </a:ext>
            </a:extLst>
          </p:cNvPr>
          <p:cNvSpPr txBox="1"/>
          <p:nvPr/>
        </p:nvSpPr>
        <p:spPr>
          <a:xfrm>
            <a:off x="1197868" y="1412776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paradosso odierno è che (quasi) nessuno può dirsi davvero solo, eppure tutti sentiamo o temiamo di esserlo. </a:t>
            </a:r>
          </a:p>
          <a:p>
            <a:r>
              <a:rPr lang="it-IT" dirty="0"/>
              <a:t>I giovani dalla progettualità incerta e competitiva, le mamme dei bimbi disabili, i familiari di persone malate, i figli degli alcolisti , i genitori che si ritrovano con il nido vuoto, coloro che hanno trascorso la loro vita ad accudire qualcuno che poi è morto, gli immigrati lontani dalle loro famiglie nelle nostre città sgarbate, gli anziani che affollano le sale di attesa dei medici, i «non invitati alla mensa del signore» … </a:t>
            </a:r>
          </a:p>
        </p:txBody>
      </p:sp>
    </p:spTree>
    <p:extLst>
      <p:ext uri="{BB962C8B-B14F-4D97-AF65-F5344CB8AC3E}">
        <p14:creationId xmlns:p14="http://schemas.microsoft.com/office/powerpoint/2010/main" val="146236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9ABDE6F-4AFA-74BD-7DFA-628893EB746A}"/>
              </a:ext>
            </a:extLst>
          </p:cNvPr>
          <p:cNvSpPr txBox="1"/>
          <p:nvPr/>
        </p:nvSpPr>
        <p:spPr>
          <a:xfrm>
            <a:off x="405780" y="548680"/>
            <a:ext cx="93610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può capitare?</a:t>
            </a:r>
          </a:p>
          <a:p>
            <a:endParaRPr lang="it-IT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Per quanto possiamo magari lamentarci della nostra condizione, possiamo tendere ad evitare di cambiarla. Non ci vogliamo liberare delle nuvole.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Così facendo rischiamo però di incappare nel </a:t>
            </a:r>
            <a:r>
              <a:rPr lang="it-IT" u="sng" dirty="0">
                <a:sym typeface="Wingdings" panose="05000000000000000000" pitchFamily="2" charset="2"/>
              </a:rPr>
              <a:t>vuoto relazionale.</a:t>
            </a:r>
            <a:r>
              <a:rPr lang="it-IT" dirty="0">
                <a:sym typeface="Wingdings" panose="05000000000000000000" pitchFamily="2" charset="2"/>
              </a:rPr>
              <a:t> Questo ci «ammala» fisicamente e psichicamente e può condurci alla ricerca di modalità compensatorie (dipendenze).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I paesi statisticamente più felici sono quelli in cui sopravvive uno spirito comunitario. Ricerca del 2018 relativa al tempo che trascorriamo in presenza di «altri volti».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it-IT" dirty="0">
                <a:sym typeface="Wingdings" panose="05000000000000000000" pitchFamily="2" charset="2"/>
              </a:rPr>
              <a:t>La competenza relazionale, come tutte le competenze, va allenata continuamente altrimenti si indebolisce.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77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ACBF02-79A9-D408-AD89-A84B515B43A4}"/>
              </a:ext>
            </a:extLst>
          </p:cNvPr>
          <p:cNvSpPr txBox="1"/>
          <p:nvPr/>
        </p:nvSpPr>
        <p:spPr>
          <a:xfrm>
            <a:off x="261764" y="47667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 APRE ALLORA UN TEMA: ABBIAMO ESTREMO BISOGNO DELL’ALTRO MA CI POSSIAMO TROVARE INCAPACI DI STARE NELLA RELAZIONE</a:t>
            </a:r>
          </a:p>
        </p:txBody>
      </p:sp>
      <p:pic>
        <p:nvPicPr>
          <p:cNvPr id="4" name="Immagine 3" descr="Immagine che contiene schizzo, disegno, illustrazione, Arte bambini&#10;&#10;Descrizione generata automaticamente">
            <a:extLst>
              <a:ext uri="{FF2B5EF4-FFF2-40B4-BE49-F238E27FC236}">
                <a16:creationId xmlns:a16="http://schemas.microsoft.com/office/drawing/2014/main" id="{2B9BAC81-4DC8-E5DE-A245-0B8B3CBA9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348" y="2348880"/>
            <a:ext cx="5688632" cy="41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>
            <a:extLst>
              <a:ext uri="{FF2B5EF4-FFF2-40B4-BE49-F238E27FC236}">
                <a16:creationId xmlns:a16="http://schemas.microsoft.com/office/drawing/2014/main" id="{9603C161-5704-428B-A044-34445FE19698}"/>
              </a:ext>
            </a:extLst>
          </p:cNvPr>
          <p:cNvSpPr/>
          <p:nvPr/>
        </p:nvSpPr>
        <p:spPr>
          <a:xfrm>
            <a:off x="1053852" y="476672"/>
            <a:ext cx="3096344" cy="295355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C0E9316-53DA-47D9-A602-FD570AAE0964}"/>
              </a:ext>
            </a:extLst>
          </p:cNvPr>
          <p:cNvSpPr/>
          <p:nvPr/>
        </p:nvSpPr>
        <p:spPr>
          <a:xfrm>
            <a:off x="7318548" y="3068960"/>
            <a:ext cx="3456384" cy="2953557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7DA439-DA40-4D18-9402-0BB6F9235D3B}"/>
              </a:ext>
            </a:extLst>
          </p:cNvPr>
          <p:cNvSpPr txBox="1"/>
          <p:nvPr/>
        </p:nvSpPr>
        <p:spPr>
          <a:xfrm>
            <a:off x="5212314" y="2636912"/>
            <a:ext cx="1764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≠</a:t>
            </a:r>
            <a:endParaRPr lang="it-IT" sz="80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58CC53-FC44-4E9D-AAA8-F4F46B0F3514}"/>
              </a:ext>
            </a:extLst>
          </p:cNvPr>
          <p:cNvSpPr txBox="1"/>
          <p:nvPr/>
        </p:nvSpPr>
        <p:spPr>
          <a:xfrm>
            <a:off x="1341885" y="163028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SOLITUDINE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4F8B294-862C-493D-B10B-DFC50A959A21}"/>
              </a:ext>
            </a:extLst>
          </p:cNvPr>
          <p:cNvSpPr txBox="1"/>
          <p:nvPr/>
        </p:nvSpPr>
        <p:spPr>
          <a:xfrm>
            <a:off x="7547780" y="4222572"/>
            <a:ext cx="3227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ISOLAMENTO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812" y="2420888"/>
            <a:ext cx="6480720" cy="1397000"/>
          </a:xfrm>
        </p:spPr>
        <p:txBody>
          <a:bodyPr rtlCol="0"/>
          <a:lstStyle/>
          <a:p>
            <a:pPr rtl="0"/>
            <a:r>
              <a:rPr lang="it" dirty="0"/>
              <a:t>Isolamento</a:t>
            </a:r>
            <a:endParaRPr lang="en-US" dirty="0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0490BF6-75AB-4839-B0F4-F4F366CC5039}"/>
              </a:ext>
            </a:extLst>
          </p:cNvPr>
          <p:cNvCxnSpPr>
            <a:cxnSpLocks/>
          </p:cNvCxnSpPr>
          <p:nvPr/>
        </p:nvCxnSpPr>
        <p:spPr>
          <a:xfrm flipV="1">
            <a:off x="3935538" y="2857805"/>
            <a:ext cx="1150762" cy="45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FC42C8BE-E315-4AC0-863D-2C10698B8BBD}"/>
              </a:ext>
            </a:extLst>
          </p:cNvPr>
          <p:cNvCxnSpPr>
            <a:cxnSpLocks/>
          </p:cNvCxnSpPr>
          <p:nvPr/>
        </p:nvCxnSpPr>
        <p:spPr>
          <a:xfrm>
            <a:off x="4006180" y="3573016"/>
            <a:ext cx="13328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2643F590-3040-469E-8188-4A40388B8B67}"/>
              </a:ext>
            </a:extLst>
          </p:cNvPr>
          <p:cNvCxnSpPr>
            <a:cxnSpLocks/>
          </p:cNvCxnSpPr>
          <p:nvPr/>
        </p:nvCxnSpPr>
        <p:spPr>
          <a:xfrm>
            <a:off x="3934172" y="3756118"/>
            <a:ext cx="954088" cy="649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>
            <a:extLst>
              <a:ext uri="{FF2B5EF4-FFF2-40B4-BE49-F238E27FC236}">
                <a16:creationId xmlns:a16="http://schemas.microsoft.com/office/drawing/2014/main" id="{B26AA388-D8D4-457E-9A8A-456915052847}"/>
              </a:ext>
            </a:extLst>
          </p:cNvPr>
          <p:cNvSpPr/>
          <p:nvPr/>
        </p:nvSpPr>
        <p:spPr>
          <a:xfrm>
            <a:off x="5446342" y="2317621"/>
            <a:ext cx="3312368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4E860A9B-EFE9-41AA-8BD0-3C573470B34E}"/>
              </a:ext>
            </a:extLst>
          </p:cNvPr>
          <p:cNvSpPr/>
          <p:nvPr/>
        </p:nvSpPr>
        <p:spPr>
          <a:xfrm>
            <a:off x="5446342" y="3229927"/>
            <a:ext cx="3312368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IMPOSTO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3A29DF8-AB47-458B-A708-06B96C4F281B}"/>
              </a:ext>
            </a:extLst>
          </p:cNvPr>
          <p:cNvSpPr/>
          <p:nvPr/>
        </p:nvSpPr>
        <p:spPr>
          <a:xfrm>
            <a:off x="5446342" y="4221088"/>
            <a:ext cx="3312368" cy="69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CONDIZIONE AUTISTICA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0907F77-B073-469F-9E9C-61EE16732052}"/>
              </a:ext>
            </a:extLst>
          </p:cNvPr>
          <p:cNvSpPr txBox="1"/>
          <p:nvPr/>
        </p:nvSpPr>
        <p:spPr>
          <a:xfrm>
            <a:off x="6082967" y="2462233"/>
            <a:ext cx="242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RICERCATO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F869AC-6A3F-292C-1342-413DD808A554}"/>
              </a:ext>
            </a:extLst>
          </p:cNvPr>
          <p:cNvSpPr txBox="1"/>
          <p:nvPr/>
        </p:nvSpPr>
        <p:spPr>
          <a:xfrm>
            <a:off x="909836" y="1052736"/>
            <a:ext cx="94330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È importante parlarne, come stiamo facendo insieme noi, per liberare la solitudine dalla prigionia dell’isolamento che è gelido e monocorde. Il rischio odierno è quello di non conoscere mai la solitudine ma di porci spesso in isolamento per paura del mondo, del futuro, dell’altro … </a:t>
            </a:r>
          </a:p>
          <a:p>
            <a:endParaRPr lang="it-IT" dirty="0"/>
          </a:p>
          <a:p>
            <a:r>
              <a:rPr lang="it-IT" dirty="0"/>
              <a:t>La solitudine implica certo fatica e sofferenza ma ci riconnette prima a noi stessi, poi all’altro ed infine al mondo. Quindi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solitudine è strumento di relazione e non l’anticamera dell’isolamento.</a:t>
            </a:r>
          </a:p>
        </p:txBody>
      </p:sp>
    </p:spTree>
    <p:extLst>
      <p:ext uri="{BB962C8B-B14F-4D97-AF65-F5344CB8AC3E}">
        <p14:creationId xmlns:p14="http://schemas.microsoft.com/office/powerpoint/2010/main" val="174131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8EB7D9-38D4-4964-E999-C787C3856B9C}"/>
              </a:ext>
            </a:extLst>
          </p:cNvPr>
          <p:cNvSpPr txBox="1"/>
          <p:nvPr/>
        </p:nvSpPr>
        <p:spPr>
          <a:xfrm>
            <a:off x="2277988" y="1340768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«Nella quiete vive saggezza. </a:t>
            </a:r>
          </a:p>
          <a:p>
            <a:pPr algn="ctr"/>
            <a:r>
              <a:rPr lang="it-IT" i="1" dirty="0"/>
              <a:t>Nel silenzio troverai la pace, ed in solitudine ti ricorderai di te stesso»</a:t>
            </a:r>
          </a:p>
          <a:p>
            <a:pPr algn="ctr"/>
            <a:endParaRPr lang="it-IT" i="1" dirty="0"/>
          </a:p>
          <a:p>
            <a:r>
              <a:rPr lang="it-IT" dirty="0"/>
              <a:t>Oggi invece bisogna essere veloci, frenetici, svegli, connessi alla rete e all’altro, che non viene riconosciuto come tale ma serve, piuttosto, ad approvarci.</a:t>
            </a:r>
          </a:p>
        </p:txBody>
      </p:sp>
    </p:spTree>
    <p:extLst>
      <p:ext uri="{BB962C8B-B14F-4D97-AF65-F5344CB8AC3E}">
        <p14:creationId xmlns:p14="http://schemas.microsoft.com/office/powerpoint/2010/main" val="317138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E11F38-5B88-E421-DE79-4BA10323F748}"/>
              </a:ext>
            </a:extLst>
          </p:cNvPr>
          <p:cNvSpPr txBox="1"/>
          <p:nvPr/>
        </p:nvSpPr>
        <p:spPr>
          <a:xfrm>
            <a:off x="477788" y="1124744"/>
            <a:ext cx="10369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Otto Rank </a:t>
            </a:r>
          </a:p>
          <a:p>
            <a:endParaRPr lang="it-IT" dirty="0"/>
          </a:p>
          <a:p>
            <a:r>
              <a:rPr lang="it-IT" dirty="0"/>
              <a:t>Dinamica utile all’umano, tensione continua tra «ansia di vita» e «angoscia della morte»:</a:t>
            </a:r>
          </a:p>
          <a:p>
            <a:endParaRPr lang="it-IT" dirty="0"/>
          </a:p>
          <a:p>
            <a:r>
              <a:rPr lang="it-IT" dirty="0"/>
              <a:t>Lottiamo per l’individuazione, la realizzazione del nostro potenziale. Ma nell’emergere e nel distinguerci incontriamo l’ansia della vita, la solitudine e la vulnerabilità. Quando questa sensazione è troppo forte, andiamo allora all’indietro: ci ritiriamo dalla dimensione della separazione e troviamo conforto nella fusione con l’altro. Tuttavia così ci mancherà la nostra autentica unicità ed inizieremo allora a sperimentare l’angoscia della morte. </a:t>
            </a:r>
          </a:p>
        </p:txBody>
      </p:sp>
    </p:spTree>
    <p:extLst>
      <p:ext uri="{BB962C8B-B14F-4D97-AF65-F5344CB8AC3E}">
        <p14:creationId xmlns:p14="http://schemas.microsoft.com/office/powerpoint/2010/main" val="35757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" sz="6000" dirty="0"/>
              <a:t>Silenzio</a:t>
            </a:r>
            <a:endParaRPr lang="en-US" sz="6000" dirty="0"/>
          </a:p>
        </p:txBody>
      </p:sp>
      <p:graphicFrame>
        <p:nvGraphicFramePr>
          <p:cNvPr id="4" name="Segnaposto contenuto 3" descr="Elenco punti verticale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44768589"/>
              </p:ext>
            </p:extLst>
          </p:nvPr>
        </p:nvGraphicFramePr>
        <p:xfrm>
          <a:off x="621804" y="1712893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1117308" y="1712396"/>
            <a:ext cx="4977104" cy="4470400"/>
          </a:xfrm>
        </p:spPr>
        <p:txBody>
          <a:bodyPr rtlCol="0"/>
          <a:lstStyle/>
          <a:p>
            <a:r>
              <a:rPr lang="it-IT" dirty="0"/>
              <a:t>H</a:t>
            </a:r>
            <a:r>
              <a:rPr lang="it" dirty="0"/>
              <a:t>a un suo linguaggio</a:t>
            </a:r>
          </a:p>
          <a:p>
            <a:r>
              <a:rPr lang="it" dirty="0"/>
              <a:t>Ha differenti radici </a:t>
            </a:r>
          </a:p>
          <a:p>
            <a:r>
              <a:rPr lang="it" dirty="0"/>
              <a:t>Può intrecciarsi alla parola, sostituirla, dilatarne le emozioni</a:t>
            </a:r>
          </a:p>
          <a:p>
            <a:r>
              <a:rPr lang="it" dirty="0"/>
              <a:t>La capacità di accoglierlo, interpretarlo e tollerarlo va allenata</a:t>
            </a:r>
          </a:p>
        </p:txBody>
      </p:sp>
      <p:pic>
        <p:nvPicPr>
          <p:cNvPr id="5" name="Immagine 4" descr="Immagine che contiene sfocatura&#10;&#10;Descrizione generata automaticamente">
            <a:extLst>
              <a:ext uri="{FF2B5EF4-FFF2-40B4-BE49-F238E27FC236}">
                <a16:creationId xmlns:a16="http://schemas.microsoft.com/office/drawing/2014/main" id="{34507F5F-187F-44E7-B436-D9C6BDF39F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340768"/>
            <a:ext cx="4031729" cy="40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150BFC-62CF-4186-86A8-10E0576F3E8B}"/>
              </a:ext>
            </a:extLst>
          </p:cNvPr>
          <p:cNvSpPr txBox="1"/>
          <p:nvPr/>
        </p:nvSpPr>
        <p:spPr>
          <a:xfrm>
            <a:off x="2133972" y="2348880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«Troppe parole mi danno fastidio. Vorrei scrivere parole che siano organicamente inserite in un grande silenzio, e non parole che esistono solo per coprirlo e disperderlo: dovrebbero accentuarlo, piuttosto.»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027C91-10A2-44DB-BF75-4EC720B36254}"/>
              </a:ext>
            </a:extLst>
          </p:cNvPr>
          <p:cNvSpPr txBox="1"/>
          <p:nvPr/>
        </p:nvSpPr>
        <p:spPr>
          <a:xfrm>
            <a:off x="5590356" y="4653136"/>
            <a:ext cx="415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Etty Hillesum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bri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02_TF02787940_TF02787940.potx" id="{16BC592A-5788-410B-8483-B87DA45B8300}" vid="{E443AD33-126F-45B8-9771-6333635CD181}"/>
    </a:ext>
  </a:extLst>
</a:theme>
</file>

<file path=ppt/theme/theme2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pila di libri blu (widescreen)</Template>
  <TotalTime>568</TotalTime>
  <Words>1371</Words>
  <Application>Microsoft Office PowerPoint</Application>
  <PresentationFormat>Personalizzato</PresentationFormat>
  <Paragraphs>120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arial</vt:lpstr>
      <vt:lpstr>Century Gothic</vt:lpstr>
      <vt:lpstr>Wingdings</vt:lpstr>
      <vt:lpstr>Libri 16x9</vt:lpstr>
      <vt:lpstr>Il tempo vola: uno sguardo all’avanzare dell’età</vt:lpstr>
      <vt:lpstr>Etimologia della Solitudine</vt:lpstr>
      <vt:lpstr>Presentazione standard di PowerPoint</vt:lpstr>
      <vt:lpstr>Isolamento</vt:lpstr>
      <vt:lpstr>Presentazione standard di PowerPoint</vt:lpstr>
      <vt:lpstr>Presentazione standard di PowerPoint</vt:lpstr>
      <vt:lpstr>Presentazione standard di PowerPoint</vt:lpstr>
      <vt:lpstr>Silenzio</vt:lpstr>
      <vt:lpstr>Presentazione standard di PowerPoint</vt:lpstr>
      <vt:lpstr>Iniziamo ad avvicinarci ad una Solitudine dalla dimensione fragile e arcana, una Solitudine che è relazione. Talvolta certo dolorosa poichè ci mette in contatto con i nostri abissi interiori. </vt:lpstr>
      <vt:lpstr>Presentazione standard di PowerPoint</vt:lpstr>
      <vt:lpstr>La malattia (il divenire bisognosi in generale) accresce la solitudine in noi, ci allontana dal mondo dell’esteriorità e della distrazione, dell’indifferenza e della noncuranza, ci induce a seguire i sentieri misteriosi che portano alla nostra interiorità.</vt:lpstr>
      <vt:lpstr> </vt:lpstr>
      <vt:lpstr>Ognuno si sente solo a modo suo</vt:lpstr>
      <vt:lpstr>Presentazione standard di PowerPoint</vt:lpstr>
      <vt:lpstr>Presentazione standard di PowerPoint</vt:lpstr>
      <vt:lpstr>Presentazione standard di PowerPoint</vt:lpstr>
      <vt:lpstr>Se spesso la tentazione è quella di rifuggire la solitudine proviamo invece a proporci di:</vt:lpstr>
      <vt:lpstr>Il Vuoto – Franco Battiato</vt:lpstr>
      <vt:lpstr>Presentazione standard di PowerPoint</vt:lpstr>
      <vt:lpstr>Solitudine Nuvolosa</vt:lpstr>
      <vt:lpstr>Solitudine animata da un’introspezione dolorosa e febbrile</vt:lpstr>
      <vt:lpstr>Ci sono passaggi cruciali della vita che possono favorire l’insorgere della «solitudine nuvolosa»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NARRARE LA SOLITUDINE</dc:title>
  <dc:creator>g.capelli9@campus.unimib.it</dc:creator>
  <cp:lastModifiedBy>Greta Capelli 2</cp:lastModifiedBy>
  <cp:revision>8</cp:revision>
  <dcterms:created xsi:type="dcterms:W3CDTF">2021-09-15T17:23:58Z</dcterms:created>
  <dcterms:modified xsi:type="dcterms:W3CDTF">2024-10-22T15:12:48Z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